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86" r:id="rId3"/>
    <p:sldId id="274" r:id="rId4"/>
    <p:sldId id="386" r:id="rId5"/>
    <p:sldId id="377" r:id="rId6"/>
    <p:sldId id="375" r:id="rId7"/>
    <p:sldId id="292" r:id="rId8"/>
    <p:sldId id="378" r:id="rId9"/>
    <p:sldId id="294" r:id="rId10"/>
    <p:sldId id="402" r:id="rId11"/>
    <p:sldId id="380" r:id="rId12"/>
    <p:sldId id="401" r:id="rId13"/>
    <p:sldId id="313" r:id="rId14"/>
    <p:sldId id="270" r:id="rId15"/>
    <p:sldId id="373" r:id="rId16"/>
    <p:sldId id="296" r:id="rId17"/>
    <p:sldId id="288" r:id="rId18"/>
    <p:sldId id="295" r:id="rId19"/>
    <p:sldId id="390" r:id="rId20"/>
    <p:sldId id="382" r:id="rId21"/>
    <p:sldId id="383" r:id="rId22"/>
    <p:sldId id="289" r:id="rId23"/>
    <p:sldId id="372" r:id="rId24"/>
    <p:sldId id="384" r:id="rId25"/>
    <p:sldId id="385" r:id="rId26"/>
    <p:sldId id="312" r:id="rId27"/>
    <p:sldId id="397" r:id="rId28"/>
    <p:sldId id="393" r:id="rId29"/>
    <p:sldId id="398" r:id="rId30"/>
    <p:sldId id="399" r:id="rId31"/>
    <p:sldId id="400" r:id="rId32"/>
    <p:sldId id="293" r:id="rId33"/>
    <p:sldId id="370" r:id="rId34"/>
    <p:sldId id="391" r:id="rId35"/>
    <p:sldId id="31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7"/>
    <p:restoredTop sz="86444"/>
  </p:normalViewPr>
  <p:slideViewPr>
    <p:cSldViewPr snapToGrid="0" snapToObjects="1">
      <p:cViewPr varScale="1">
        <p:scale>
          <a:sx n="115" d="100"/>
          <a:sy n="115" d="100"/>
        </p:scale>
        <p:origin x="59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9F54D3-D409-A94B-AEFE-C7E66CE13F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0DE62-0BCB-C04C-B0DC-B8178801C9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7DA26-FD7F-D140-9AEF-BFBE56D36BBE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142FE-8FF7-1942-B9C8-A1E0BE3E4E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E7F21-7E43-3D4B-B4BC-0C2664426E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438B5-3DBA-CB4C-BE0C-43F768A7F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5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2AE59-FB0F-CE4F-A7B3-6F15F5ABE91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9DC2F-2329-8041-8828-9C7658CA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0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0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3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4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78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DC2F-2329-8041-8828-9C7658CAD0A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11AC7-6EB5-2449-BE49-E8C4DAE3B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46171-12A7-8F46-A526-63436F104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4179B-EC36-414A-AA99-69884769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972B9-3A19-504D-83CB-EEB86E50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B5C43-7666-B344-A017-A8E0A76D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82C0-0C46-9044-8528-5D5FA3BC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6C5F0-5098-9C4E-8C56-9A4CEE987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FAF9D-5571-2D41-8F29-5F68667B3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B99D6B-1F38-004A-BE52-B96DA39C7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F362D-0952-0E42-9C82-35DB6B578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F037F1-F366-EB49-BF09-DCCA8CAB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BC0E0-EF90-0C47-B67A-3CB87E7E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9D6F88-C4A9-7949-AD87-B4E2F5C7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6A19-11C0-5F4A-A2B8-217F10AE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BD178-9AB1-4441-BF74-82BF827D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970A8-99BA-774C-9EA9-7C88D8C4A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9CD9A-D38C-A44A-B3B1-CE98D1FB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1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A8F00-4010-7041-9ACA-3156ED87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7133D-7E4E-394F-AD4D-34DD3BA1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C6AB4-39CC-B442-AC81-3326F222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50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C929-D5B9-7641-A31C-E77FDC35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636B1-9EE5-D74E-BA4D-9990FA97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2E998-5F1B-304A-9A07-71BD8975A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DB169-F619-A149-A14F-42F4D51E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3E6BE-CB7F-5044-8C4A-5690E0E8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10683-FC69-9844-BFAC-7ABF7734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7D31-B6FD-E34D-85D7-99C6D7430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58E56-5639-C041-87D7-DAB696185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60179-B3E7-5645-A896-416537F11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16C5F-FC97-6148-9A0F-81BF5640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F779B-E593-5F44-AF5F-3826A309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2A98F-7542-8742-BFF5-DAC0280F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0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45D0-BAB5-A348-8D31-64FD05CD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0FB90-A416-1542-8E3F-9024E2F77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33970-1956-8943-9142-501B9CE9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254CC-BF70-C34E-A2E7-26CADF86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F911-3549-AB4E-85AF-EAEC4CA2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3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9F400-7DD6-554C-96EB-0D8CD0D37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06D3C-C2AA-C845-90FC-F9BC5D6C7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0499F-9218-D144-B795-9CCBE689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C097-DFF9-0B47-BC12-B7CC8F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2DB4F-CD74-BA4C-B4C8-0B6BF005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58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FE30-F6D2-AF46-9E97-C0EEBA690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EC835DA3-87B6-E74A-81DC-435541ABC951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6526D-765B-FE41-A8FA-5A56A2C1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C991E-7619-AB4F-8F2E-E40F507B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4BFEB-612E-DA48-B241-E3CCE5BB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EDBE987-66D6-5847-BFFA-FF5ECD8E6A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47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90E5-78F6-094E-B94C-CEFA41512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65CC7-1A6E-D342-A76C-A553B0B25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55699-1BA5-9749-BE07-12B2F202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C8E50-8F36-8A48-969F-7225DE31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A416F-1769-DB48-93FE-C7C2965B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B905-55AC-244A-80B6-6DCFB727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817F6-E3D6-7E40-A2C0-BB4A9E206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D49D-8F3C-4F48-A1ED-67183E37D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000AD-3AE4-7248-AE24-8D632541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E648F-CF30-C546-B380-3104C66A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4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015A-1D1D-6C4A-942A-E600CCF9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7C854-EAF5-CE47-AB13-D58311A4F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EBFCE-0B75-0C43-8D5A-A54AACB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2B42A-FC73-B74F-8CDE-BF288A3E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F907-BD82-B541-B3A4-739727BF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FE6A6-C083-9B4E-B3BC-99298BD2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7168E-366D-4748-A34F-053D01FA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C059B-4D71-B547-BE0D-D8EE427A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1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E430-DB3C-D64E-AF90-2F2D92EC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D86B9-2E31-C246-B6F6-3852FD4D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AC0CA-975C-6348-9C06-0D0F919A7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85765-4172-E443-A5AF-567C8925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4B48-5B81-E04A-BFF3-D0378828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2A47F-CCBD-C549-9CA7-33E24113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96DC2-5AC1-DF4D-BC22-2A003D19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12EE5-6F88-9C43-BC85-5F156D3D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7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C0CF-68B6-7145-9E9C-7D56D762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363E1-6305-0E40-BF50-B3B1D529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B3C1B-E5EC-5C46-AD02-75615985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4F930-BDFE-E248-8694-DA400ED6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2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5220-7E08-AC44-8044-DD7A440A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A0C2D-E7AE-2E41-BDC9-5F489CE1B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B514F-9C8D-334C-94AA-408A2F57D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6E2B4-C099-7C4F-A301-D5FC15A9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23E59-3A41-534A-AF9F-94C8DE3F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10C93-8A6A-784F-8FB7-CCB61B09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6DF38-40A9-C843-B3E7-D4293CF42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73473-3F46-704B-B97D-04BA740E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E13BD-0AE8-8B4F-B466-D8A21DD51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50BA-0242-444B-A12F-8CD4262E6DCF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8F3CB-BC76-1145-8772-78E30D36B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6387E-0BD8-A74B-8BE1-1EA73D7B6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6020-F367-A441-9719-B0B2D96F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6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F3B90E-FD24-074F-BD05-C6E25EFE1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628" y="4895757"/>
            <a:ext cx="11675327" cy="855856"/>
          </a:xfrm>
        </p:spPr>
        <p:txBody>
          <a:bodyPr>
            <a:normAutofit fontScale="92500" lnSpcReduction="10000"/>
          </a:bodyPr>
          <a:lstStyle/>
          <a:p>
            <a:r>
              <a:rPr lang="en-GB" sz="6000" b="1" dirty="0">
                <a:solidFill>
                  <a:srgbClr val="FF6600"/>
                </a:solidFill>
              </a:rPr>
              <a:t>People Experiencing Gambling Harm</a:t>
            </a:r>
            <a:endParaRPr lang="en-GB" sz="6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079B84-2C6E-EF47-858D-8CD29819B0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78015" y="1912245"/>
            <a:ext cx="1907109" cy="19071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D39CDF-6A40-5849-B4EF-CEC91724355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80010" y="2288282"/>
            <a:ext cx="4278030" cy="16735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F37084-F540-F141-8205-7F837F8D34E6}"/>
              </a:ext>
            </a:extLst>
          </p:cNvPr>
          <p:cNvPicPr/>
          <p:nvPr/>
        </p:nvPicPr>
        <p:blipFill rotWithShape="1">
          <a:blip r:embed="rId4"/>
          <a:srcRect t="4572" b="-4572"/>
          <a:stretch/>
        </p:blipFill>
        <p:spPr>
          <a:xfrm>
            <a:off x="9367024" y="2069323"/>
            <a:ext cx="1182030" cy="225131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6C545BA-3FAF-464A-8D9F-493139BCACA2}"/>
              </a:ext>
            </a:extLst>
          </p:cNvPr>
          <p:cNvSpPr txBox="1">
            <a:spLocks/>
          </p:cNvSpPr>
          <p:nvPr/>
        </p:nvSpPr>
        <p:spPr>
          <a:xfrm>
            <a:off x="267628" y="691414"/>
            <a:ext cx="11675327" cy="515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>
                <a:solidFill>
                  <a:srgbClr val="FF6600"/>
                </a:solidFill>
              </a:rPr>
              <a:t>Group Training: Coping Skills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9B6449-BC28-B34D-9639-A13623D9AE45}"/>
              </a:ext>
            </a:extLst>
          </p:cNvPr>
          <p:cNvCxnSpPr/>
          <p:nvPr/>
        </p:nvCxnSpPr>
        <p:spPr>
          <a:xfrm>
            <a:off x="825500" y="1473200"/>
            <a:ext cx="106045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9DC62B-F4ED-3543-81F1-FBCD047839C6}"/>
              </a:ext>
            </a:extLst>
          </p:cNvPr>
          <p:cNvCxnSpPr/>
          <p:nvPr/>
        </p:nvCxnSpPr>
        <p:spPr>
          <a:xfrm>
            <a:off x="825500" y="4650058"/>
            <a:ext cx="106045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DCFDDD-640F-4F42-8F2A-47AB5EA6C29A}"/>
              </a:ext>
            </a:extLst>
          </p:cNvPr>
          <p:cNvCxnSpPr/>
          <p:nvPr/>
        </p:nvCxnSpPr>
        <p:spPr>
          <a:xfrm>
            <a:off x="825500" y="5874214"/>
            <a:ext cx="106045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23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573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Assertive vs aggressive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130"/>
            <a:ext cx="10515600" cy="45838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People often get confused between the two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Aggressiveness is getting your own way at the expense of others – I win, you lose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Assertiveness is asking directly for what you would like, without ‘stepping on someone else’s toes’/taking away their rights – caring about others as well as you – this is win-win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There are short and long-term consequences for behaving in aggressive, passive – aggressive (indirect), passive, and assertive ways over time – shown on next slide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420359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Short and Long-Term Outcomes of being Passive/Aggressive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48C1008-BCAD-9A49-8F94-974A8286C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335703"/>
              </p:ext>
            </p:extLst>
          </p:nvPr>
        </p:nvGraphicFramePr>
        <p:xfrm>
          <a:off x="848412" y="999241"/>
          <a:ext cx="10505388" cy="525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153">
                  <a:extLst>
                    <a:ext uri="{9D8B030D-6E8A-4147-A177-3AD203B41FA5}">
                      <a16:colId xmlns:a16="http://schemas.microsoft.com/office/drawing/2014/main" val="3349237999"/>
                    </a:ext>
                  </a:extLst>
                </a:gridCol>
                <a:gridCol w="3874416">
                  <a:extLst>
                    <a:ext uri="{9D8B030D-6E8A-4147-A177-3AD203B41FA5}">
                      <a16:colId xmlns:a16="http://schemas.microsoft.com/office/drawing/2014/main" val="1762938209"/>
                    </a:ext>
                  </a:extLst>
                </a:gridCol>
                <a:gridCol w="4396819">
                  <a:extLst>
                    <a:ext uri="{9D8B030D-6E8A-4147-A177-3AD203B41FA5}">
                      <a16:colId xmlns:a16="http://schemas.microsoft.com/office/drawing/2014/main" val="2240242846"/>
                    </a:ext>
                  </a:extLst>
                </a:gridCol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Behaviour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Long-term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33925"/>
                  </a:ext>
                </a:extLst>
              </a:tr>
              <a:tr h="1004466">
                <a:tc>
                  <a:txBody>
                    <a:bodyPr/>
                    <a:lstStyle/>
                    <a:p>
                      <a:r>
                        <a:rPr lang="en-US" dirty="0"/>
                        <a:t>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friction and conflict</a:t>
                      </a:r>
                    </a:p>
                    <a:p>
                      <a:r>
                        <a:rPr lang="en-US" dirty="0"/>
                        <a:t>Frustration, powerlessness</a:t>
                      </a:r>
                    </a:p>
                    <a:p>
                      <a:r>
                        <a:rPr lang="en-US" dirty="0"/>
                        <a:t>Resentment – self and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Build-up of resentment; mental and physical stress; depression; self-pity</a:t>
                      </a:r>
                    </a:p>
                    <a:p>
                      <a:r>
                        <a:rPr lang="en-US" dirty="0"/>
                        <a:t>Unable to make decisions; have a viewpoint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239291"/>
                  </a:ext>
                </a:extLst>
              </a:tr>
              <a:tr h="1004466">
                <a:tc>
                  <a:txBody>
                    <a:bodyPr/>
                    <a:lstStyle/>
                    <a:p>
                      <a:r>
                        <a:rPr lang="en-US" dirty="0"/>
                        <a:t>Indirect (passive-aggressive)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and success</a:t>
                      </a:r>
                    </a:p>
                    <a:p>
                      <a:r>
                        <a:rPr lang="en-US" dirty="0"/>
                        <a:t>Desired outcome</a:t>
                      </a:r>
                    </a:p>
                    <a:p>
                      <a:r>
                        <a:rPr lang="en-US" dirty="0"/>
                        <a:t>Dishonest/sneaky; misunderstood?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Relationships built on deceit/manipulation</a:t>
                      </a:r>
                    </a:p>
                    <a:p>
                      <a:r>
                        <a:rPr lang="en-US" dirty="0"/>
                        <a:t>Dishonesty to cover up past </a:t>
                      </a:r>
                      <a:r>
                        <a:rPr lang="en-US" dirty="0" err="1"/>
                        <a:t>behaviours</a:t>
                      </a:r>
                      <a:endParaRPr lang="en-US" dirty="0"/>
                    </a:p>
                    <a:p>
                      <a:r>
                        <a:rPr lang="en-US" dirty="0"/>
                        <a:t>Reputation of insincerity; untrustworthy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278841"/>
                  </a:ext>
                </a:extLst>
              </a:tr>
              <a:tr h="1266371">
                <a:tc>
                  <a:txBody>
                    <a:bodyPr/>
                    <a:lstStyle/>
                    <a:p>
                      <a:r>
                        <a:rPr lang="en-US" dirty="0"/>
                        <a:t>Assertive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be more conflict/doubt about ‘assertive rights’</a:t>
                      </a:r>
                    </a:p>
                    <a:p>
                      <a:r>
                        <a:rPr lang="en-US" dirty="0"/>
                        <a:t>Self-respect, confidence, honesty</a:t>
                      </a:r>
                    </a:p>
                    <a:p>
                      <a:r>
                        <a:rPr lang="en-US" dirty="0"/>
                        <a:t>Empowerment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Relationships built on honesty and respect</a:t>
                      </a:r>
                    </a:p>
                    <a:p>
                      <a:r>
                        <a:rPr lang="en-US" dirty="0"/>
                        <a:t>Confidence and independence</a:t>
                      </a:r>
                    </a:p>
                    <a:p>
                      <a:r>
                        <a:rPr lang="en-US" dirty="0"/>
                        <a:t>‘Know where you stand with them’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99017"/>
                  </a:ext>
                </a:extLst>
              </a:tr>
              <a:tr h="1004466">
                <a:tc>
                  <a:txBody>
                    <a:bodyPr/>
                    <a:lstStyle/>
                    <a:p>
                      <a:r>
                        <a:rPr lang="en-US" dirty="0"/>
                        <a:t>Aggressive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and satisfaction</a:t>
                      </a:r>
                    </a:p>
                    <a:p>
                      <a:r>
                        <a:rPr lang="en-US" dirty="0"/>
                        <a:t>Get rid of angry feelings</a:t>
                      </a:r>
                    </a:p>
                    <a:p>
                      <a:r>
                        <a:rPr lang="en-US" dirty="0"/>
                        <a:t>Success at the cost of shame/disappointment; 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Habitual use of aggression to get needs met</a:t>
                      </a:r>
                    </a:p>
                    <a:p>
                      <a:r>
                        <a:rPr lang="en-US" dirty="0"/>
                        <a:t>Intolerance of defeat</a:t>
                      </a:r>
                    </a:p>
                    <a:p>
                      <a:r>
                        <a:rPr lang="en-US" dirty="0"/>
                        <a:t>Success through abuse of power</a:t>
                      </a:r>
                    </a:p>
                    <a:p>
                      <a:r>
                        <a:rPr lang="en-US" dirty="0"/>
                        <a:t>Self-disgust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23699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88251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893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Resolving Conflict Respectfully (De-escalation skills)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1893"/>
            <a:ext cx="10515600" cy="44150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Discuss how use of body language can reduce/avoid conflict </a:t>
            </a:r>
            <a:r>
              <a:rPr lang="en-US" sz="2400" dirty="0">
                <a:cs typeface="Arial" panose="020B0604020202020204" pitchFamily="34" charset="0"/>
              </a:rPr>
              <a:t>(includes attention to </a:t>
            </a: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communication skills – congruency of facial expression, tone, content etc.)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Body language role-play exercise – negotiating ‘personal space’ boundary; how sitting down, avoiding ‘head-on’ stances/eye contact etc. can de-escalate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Use of Reframing (handout) – discuss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Role-play of a reframing example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07660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73766"/>
            <a:ext cx="12192000" cy="724829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  <a:cs typeface="Arial" panose="020B0604020202020204" pitchFamily="34" charset="0"/>
              </a:rPr>
              <a:t>Week Three: Grief and Change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FE48D-A06C-744F-81A2-4CDC0AE08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698596"/>
            <a:ext cx="12191999" cy="735980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Grief and Loss in addictions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082264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5580FC51-2C33-3D4E-B335-2D5FB4374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9" y="1"/>
            <a:ext cx="12190141" cy="1226634"/>
          </a:xfrm>
        </p:spPr>
        <p:txBody>
          <a:bodyPr/>
          <a:lstStyle/>
          <a:p>
            <a:pPr algn="ctr" eaLnBrk="1" hangingPunct="1"/>
            <a:r>
              <a:rPr lang="en-GB" altLang="en-US" sz="3600" b="1" dirty="0">
                <a:solidFill>
                  <a:srgbClr val="DC0705"/>
                </a:solidFill>
                <a:latin typeface="+mn-lt"/>
                <a:ea typeface="ＭＳ Ｐゴシック" panose="020B0600070205080204" pitchFamily="34" charset="-128"/>
              </a:rPr>
              <a:t>Grief and Loss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2E6EF6D9-92E2-5746-AFAC-FC4FBEE813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274849"/>
            <a:ext cx="10515600" cy="39021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GB" altLang="en-US" sz="2400" dirty="0">
                <a:ea typeface="ＭＳ Ｐゴシック" panose="020B0600070205080204" pitchFamily="34" charset="-128"/>
              </a:rPr>
              <a:t>The five stages of grief (handout)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GB" altLang="en-US" sz="2400" dirty="0">
                <a:ea typeface="ＭＳ Ｐゴシック" panose="020B0600070205080204" pitchFamily="34" charset="-128"/>
              </a:rPr>
              <a:t>The impact of loss of addictions – coping mechanisms (handout)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</a:pPr>
            <a:r>
              <a:rPr lang="en-GB" altLang="en-US" sz="2400" dirty="0">
                <a:ea typeface="ＭＳ Ｐゴシック" panose="020B0600070205080204" pitchFamily="34" charset="-128"/>
              </a:rPr>
              <a:t>Discussion and group sharing of impacts from members’ experience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en-GB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6ED6F3-0F47-7F4B-B504-DFDC057E15E1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479713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77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Trauma, Mental Health and Addictions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375" y="2230243"/>
            <a:ext cx="11006253" cy="39467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altLang="en-US" sz="2400" dirty="0">
                <a:ea typeface="ＭＳ Ｐゴシック" panose="020B0600070205080204" pitchFamily="34" charset="-128"/>
              </a:rPr>
              <a:t>The connection between childhood trauma, adult trauma and addictions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altLang="en-US" sz="2400" dirty="0">
                <a:ea typeface="ＭＳ Ｐゴシック" panose="020B0600070205080204" pitchFamily="34" charset="-128"/>
              </a:rPr>
              <a:t>The ACE (adverse childhood experience) study and what it showed (handout) and how it relates to addictions and mental health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altLang="en-US" sz="2400" dirty="0">
                <a:ea typeface="ＭＳ Ｐゴシック" panose="020B0600070205080204" pitchFamily="34" charset="-128"/>
              </a:rPr>
              <a:t>Depression and anxiety (handout – discuss possible lifestyle changes)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531500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C24B6-E86C-BA41-A72D-9284C98D0397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25951-F3D9-B74E-910F-43A963F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DC0705"/>
                </a:solidFill>
                <a:latin typeface="+mn-lt"/>
              </a:rPr>
              <a:t>Motivation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13128-7830-844F-9780-CEB5F360B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7151"/>
            <a:ext cx="10515600" cy="38798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Ambivalence about change (handout)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Internal and external motivation (handout)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Pros and cons of change (Decisional balance) pairs exercise. Use the  template provided, to talk about group members’ personal motivation for change</a:t>
            </a:r>
          </a:p>
        </p:txBody>
      </p:sp>
    </p:spTree>
    <p:extLst>
      <p:ext uri="{BB962C8B-B14F-4D97-AF65-F5344CB8AC3E}">
        <p14:creationId xmlns:p14="http://schemas.microsoft.com/office/powerpoint/2010/main" val="1236964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4918"/>
            <a:ext cx="12192000" cy="713678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Week Four: Budgeting, lifestyle, Legal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698597"/>
            <a:ext cx="12192000" cy="72482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Managing lifestyle, finances and legal 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14190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953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Impact of Gambling Addiction on Others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6927"/>
            <a:ext cx="10972800" cy="45600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>
                <a:cs typeface="Arial" panose="020B0604020202020204" pitchFamily="34" charset="0"/>
              </a:rPr>
              <a:t>Financial and other impacts on others of gambling harm: (see handout)</a:t>
            </a:r>
          </a:p>
          <a:p>
            <a:pPr marL="444600" indent="-2304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Partners/relationships</a:t>
            </a:r>
          </a:p>
          <a:p>
            <a:pPr marL="444600" indent="-2304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Family/whanau</a:t>
            </a:r>
          </a:p>
          <a:p>
            <a:pPr marL="444600" indent="-2304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Children</a:t>
            </a:r>
          </a:p>
          <a:p>
            <a:pPr marL="444600" indent="-2304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Group sharing round on personal experiences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14226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655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Budgeting/Financial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E0BC7-4F57-DC48-9246-0FB77C82B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1893"/>
            <a:ext cx="10515600" cy="44150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Group round: How many in the group would consider themselves good ‘money managers’?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How many in the group used a budget to manage money?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Would it have made a difference to your gambling to know how much money/where it was being spent?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How can budgeting be used to prevent excess spending (e.g. on gambling) in future?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43992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73766"/>
            <a:ext cx="12192000" cy="724829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600" b="1" dirty="0">
                <a:solidFill>
                  <a:srgbClr val="DC0705"/>
                </a:solidFill>
                <a:latin typeface="+mn-lt"/>
              </a:rPr>
              <a:t>Week One: Assertiveness and Communication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698596"/>
            <a:ext cx="12192000" cy="724828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General outline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19598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64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Lifestyle Balance, Mental and Physical health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80" y="2074127"/>
            <a:ext cx="11151220" cy="41028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Group feedback - what is lifestyle balance?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Self-care is essential for good physical and mental health – (discussion)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How do addictions affect lifestyle balance?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is needed to address the balance and get back on track? What supports are available?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357062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953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Legal Issues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80" y="2007219"/>
            <a:ext cx="11151220" cy="41697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sort of issues are likely to be associated with gambling?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Comment from the group on their experience of legal problems with their gambling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How can you get support for legal problems connected with gambling?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about legal issues for significant others from another’s gambling? (discuss)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059670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513" y="1954708"/>
            <a:ext cx="12192000" cy="743887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Week Five: Relaxation and Leisure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698596"/>
            <a:ext cx="12192000" cy="73598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Relief of stress during recovery from gambling harm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816530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663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Finding Alternatives for Your Time after Stopping Gambling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034"/>
            <a:ext cx="10515600" cy="40359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Group round: things that you used to do before you started gambling to the point that it became a problem and it occupied your thinking and time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What activities from those things would you like to pick up on again? (discuss)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are some things you have always wanted to do but didn’t get around to? (brainstorm all possibilities without limiting options) – can use whiteboard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848881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How to Deal With Stress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093"/>
            <a:ext cx="10515600" cy="3957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The ABC model of stress (handout)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‘Thinking Errors’ and how they contribute to stress (Refer to handout and discuss)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Group round on which thinking errors affect group members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Which ones are important to change for participants?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4014416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893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How to Deal With Stress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2478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Breathing and Relaxing Exercises – demonstrate one example in the group – read out an example and elicit feedback from the group re their experience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Sleep – how does stress from addictions interfere with sleep and what are some ways to deal with that? (group discussion)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Resources for ongoing support – what can you identify that you want resources/support for? What further information do you need?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482415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73766"/>
            <a:ext cx="12192000" cy="844848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  <a:cs typeface="Arial" panose="020B0604020202020204" pitchFamily="34" charset="0"/>
              </a:rPr>
              <a:t>Week Six: Relapse Prevention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FE48D-A06C-744F-81A2-4CDC0AE08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698596"/>
            <a:ext cx="12191999" cy="72482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‘Staying on Track” – keeping yourself safe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9160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77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Developing a Personal Relapse Prevention Plan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9" y="1962615"/>
            <a:ext cx="10872438" cy="42143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Group round: What are the most important considerations in your plan?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Who can help/support you in making a relapse prevention plan?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The Gambling Diary shown on the next slide may help you identify high-risk situations, early warning signs and people/relationships that make you more at-risk of gambling relapse.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Exercise: filling out a diary and getting feedback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655278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8A0074B-4D7E-D648-BD4F-30294A9D8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1237785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DC0705"/>
                </a:solidFill>
                <a:latin typeface="+mn-lt"/>
              </a:rPr>
              <a:t>Gambling Diary (mood monitor) CBT Tool</a:t>
            </a:r>
          </a:p>
        </p:txBody>
      </p:sp>
      <p:graphicFrame>
        <p:nvGraphicFramePr>
          <p:cNvPr id="40005" name="Group 69">
            <a:extLst>
              <a:ext uri="{FF2B5EF4-FFF2-40B4-BE49-F238E27FC236}">
                <a16:creationId xmlns:a16="http://schemas.microsoft.com/office/drawing/2014/main" id="{6C3B8D8D-4200-AB46-97AF-CE69786EB12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5820061"/>
              </p:ext>
            </p:extLst>
          </p:nvPr>
        </p:nvGraphicFramePr>
        <p:xfrm>
          <a:off x="844216" y="1143000"/>
          <a:ext cx="10503568" cy="4826674"/>
        </p:xfrm>
        <a:graphic>
          <a:graphicData uri="http://schemas.openxmlformats.org/drawingml/2006/table">
            <a:tbl>
              <a:tblPr/>
              <a:tblGrid>
                <a:gridCol w="1335505">
                  <a:extLst>
                    <a:ext uri="{9D8B030D-6E8A-4147-A177-3AD203B41FA5}">
                      <a16:colId xmlns:a16="http://schemas.microsoft.com/office/drawing/2014/main" val="3399197884"/>
                    </a:ext>
                  </a:extLst>
                </a:gridCol>
                <a:gridCol w="1516397">
                  <a:extLst>
                    <a:ext uri="{9D8B030D-6E8A-4147-A177-3AD203B41FA5}">
                      <a16:colId xmlns:a16="http://schemas.microsoft.com/office/drawing/2014/main" val="1081714646"/>
                    </a:ext>
                  </a:extLst>
                </a:gridCol>
                <a:gridCol w="1236662">
                  <a:extLst>
                    <a:ext uri="{9D8B030D-6E8A-4147-A177-3AD203B41FA5}">
                      <a16:colId xmlns:a16="http://schemas.microsoft.com/office/drawing/2014/main" val="1520250450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20542413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val="130654554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322777146"/>
                    </a:ext>
                  </a:extLst>
                </a:gridCol>
                <a:gridCol w="1463758">
                  <a:extLst>
                    <a:ext uri="{9D8B030D-6E8A-4147-A177-3AD203B41FA5}">
                      <a16:colId xmlns:a16="http://schemas.microsoft.com/office/drawing/2014/main" val="3329650663"/>
                    </a:ext>
                  </a:extLst>
                </a:gridCol>
                <a:gridCol w="1927058">
                  <a:extLst>
                    <a:ext uri="{9D8B030D-6E8A-4147-A177-3AD203B41FA5}">
                      <a16:colId xmlns:a16="http://schemas.microsoft.com/office/drawing/2014/main" val="1728541620"/>
                    </a:ext>
                  </a:extLst>
                </a:gridCol>
              </a:tblGrid>
              <a:tr h="845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What</a:t>
                      </a:r>
                      <a:endParaRPr kumimoji="0" lang="en-US" alt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lost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 I felt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before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 I felt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74083"/>
                  </a:ext>
                </a:extLst>
              </a:tr>
              <a:tr h="1089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12 - 1pm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5 - 8pm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club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myself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pokie</a:t>
                      </a: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lunch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pokies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$160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craving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Bored 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frustrated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angry (losses)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341647"/>
                  </a:ext>
                </a:extLst>
              </a:tr>
              <a:tr h="691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342897"/>
                  </a:ext>
                </a:extLst>
              </a:tr>
              <a:tr h="869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Wed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– 10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club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pokies, raffles, </a:t>
                      </a:r>
                      <a:r>
                        <a:rPr kumimoji="0" lang="en-NZ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texas</a:t>
                      </a: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NZ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hold’em</a:t>
                      </a:r>
                      <a:endParaRPr kumimoji="0" lang="en-NZ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Stressed, worried 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disappointed, guilty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868771"/>
                  </a:ext>
                </a:extLst>
              </a:tr>
              <a:tr h="851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27844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9A17BAF-5745-0040-A687-B50F3CF22045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946692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2489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Cues and Triggers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1893"/>
            <a:ext cx="10515600" cy="44150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Group round: Share some of the things that you remember would influence you to gamble, for example, passing a venue with gambling machines, seeing TAB ads on TV, being on the internet and seeing ‘pop-ups’ </a:t>
            </a:r>
            <a:r>
              <a:rPr 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etc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Group discussion: Places, people, situations you think you need to avoid in future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Look at the handouts provided and identify which situations you relate to most and feed back to the group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83268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8869DAF-9778-0540-8888-A2C64362C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3778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NZ" altLang="en-US" sz="3600" b="1" dirty="0">
                <a:solidFill>
                  <a:srgbClr val="DC0705"/>
                </a:solidFill>
                <a:latin typeface="+mn-lt"/>
                <a:cs typeface="Arial" panose="020B0604020202020204" pitchFamily="34" charset="0"/>
              </a:rPr>
              <a:t>Welcome and Introductions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C58A63F-4896-ED4C-A256-185B8307E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5844" y="2241395"/>
            <a:ext cx="10560204" cy="32115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sz="2400" dirty="0"/>
              <a:t>Opening of group and session one (volunteer)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sz="2400" dirty="0"/>
              <a:t>Who we are/what we do and…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sz="2400" dirty="0"/>
              <a:t>Going around the group: Something about me that no-one else will know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altLang="en-US" sz="2400" dirty="0"/>
              <a:t>Purpose for attending/main goal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E88EF-52E0-1B42-B4EF-D88B5BED0C34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062948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Early Warning Signs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927"/>
            <a:ext cx="10515600" cy="4560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These are emotions or feelings that have led to gambling in the past, and when you identify these, it is time to take early action to prevent gambling.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are some of the emotions/feelings you are now aware of that could put you at risk of gambling in future?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Comment on the role of personal stress in feelings of wanting to gamble in order to ‘switch off’ negative thoughts and feelings?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are some of the ways to deal with stress in your life? (group discussion)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509334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High-Risk Situations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7" y="1728439"/>
            <a:ext cx="10651273" cy="44485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Group round: Share some of the ‘high-risk’ situations you would be concerned about in future.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arrangements would be most helpful in regard to ‘having access to money’?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What plans have you made/you think you would like to make in regard to access to venues where gambling is available?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Who can provide support and give feedback to you about attitudes and </a:t>
            </a:r>
            <a:r>
              <a:rPr lang="en-US" sz="2400" dirty="0" err="1">
                <a:cs typeface="Arial" panose="020B0604020202020204" pitchFamily="34" charset="0"/>
              </a:rPr>
              <a:t>behaviours</a:t>
            </a:r>
            <a:r>
              <a:rPr lang="en-US" sz="2400" dirty="0">
                <a:cs typeface="Arial" panose="020B0604020202020204" pitchFamily="34" charset="0"/>
              </a:rPr>
              <a:t> that may lead to putting yourself in risky situations?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816514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BADBEE9-6084-F341-9F67-1E010EABC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DC0705"/>
                </a:solidFill>
                <a:latin typeface="+mn-lt"/>
              </a:rPr>
              <a:t>Maintenance of Change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A0EF86-6051-6449-88CB-B1A8EE015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859"/>
            <a:ext cx="10515600" cy="427010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As previously mentioned, lifestyle change is hard, and people can change when they become motivated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Often, </a:t>
            </a:r>
            <a:r>
              <a:rPr lang="en-US" sz="2400" u="sng" dirty="0"/>
              <a:t>maintaining change</a:t>
            </a:r>
            <a:r>
              <a:rPr lang="en-US" sz="2400" dirty="0"/>
              <a:t> is the hardest part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can go wrong and overturn efforts to make lasting change?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Group round on attempts to make changes in the past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Each time you make a relapse prevention plan, taking into account things that went wrong that you didn’t anticipate, does that lead to a stronger, more effective plan?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571EB8F8-915A-7E4A-B5CB-8F4288F5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72BE67-E085-0D41-A60A-5D51F5E705C7}" type="slidenum">
              <a:rPr lang="en-US" altLang="en-US" sz="1400">
                <a:ea typeface="Osaka" charset="-128"/>
              </a:rPr>
              <a:pPr/>
              <a:t>32</a:t>
            </a:fld>
            <a:endParaRPr lang="en-US" altLang="en-US" sz="1400">
              <a:ea typeface="Osaka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594E8-2748-5441-979A-B3B79AC33242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5139521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DC0705"/>
                </a:solidFill>
                <a:latin typeface="+mn-lt"/>
              </a:rPr>
              <a:t>Setting Personal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132" y="1237785"/>
            <a:ext cx="10861287" cy="48883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Take stock of your situation: marital and social status, family and friends, work and obligations, debts and expenses, hobbies and interests etc.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are the things in my lifestyle you want/need to change?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are the risks and situations you need to avoid?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How do you want to fill your leisure time?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are your values/most important things in your life?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What are the things that are going well that you want to continue?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How would you like your life to be in one year; five years?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Knowing these can help you plan what you need to start doing/changing.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3280E7-6E17-624D-8E78-E93272C1C2B4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196094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BEDEE9F-A3E9-5A42-AEA1-7B42A6825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DC0705"/>
                </a:solidFill>
                <a:latin typeface="+mn-lt"/>
              </a:rPr>
              <a:t>Identifying Goals (can use CBT tools)</a:t>
            </a:r>
          </a:p>
        </p:txBody>
      </p:sp>
      <p:graphicFrame>
        <p:nvGraphicFramePr>
          <p:cNvPr id="40963" name="Group 3">
            <a:extLst>
              <a:ext uri="{FF2B5EF4-FFF2-40B4-BE49-F238E27FC236}">
                <a16:creationId xmlns:a16="http://schemas.microsoft.com/office/drawing/2014/main" id="{FF2F379B-6D4D-154B-B967-E041B1957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180076"/>
              </p:ext>
            </p:extLst>
          </p:nvPr>
        </p:nvGraphicFramePr>
        <p:xfrm>
          <a:off x="838307" y="1390727"/>
          <a:ext cx="10515386" cy="4147170"/>
        </p:xfrm>
        <a:graphic>
          <a:graphicData uri="http://schemas.openxmlformats.org/drawingml/2006/table">
            <a:tbl>
              <a:tblPr/>
              <a:tblGrid>
                <a:gridCol w="2613443">
                  <a:extLst>
                    <a:ext uri="{9D8B030D-6E8A-4147-A177-3AD203B41FA5}">
                      <a16:colId xmlns:a16="http://schemas.microsoft.com/office/drawing/2014/main" val="211289303"/>
                    </a:ext>
                  </a:extLst>
                </a:gridCol>
                <a:gridCol w="2633981">
                  <a:extLst>
                    <a:ext uri="{9D8B030D-6E8A-4147-A177-3AD203B41FA5}">
                      <a16:colId xmlns:a16="http://schemas.microsoft.com/office/drawing/2014/main" val="2325383347"/>
                    </a:ext>
                  </a:extLst>
                </a:gridCol>
                <a:gridCol w="2633981">
                  <a:extLst>
                    <a:ext uri="{9D8B030D-6E8A-4147-A177-3AD203B41FA5}">
                      <a16:colId xmlns:a16="http://schemas.microsoft.com/office/drawing/2014/main" val="1244644784"/>
                    </a:ext>
                  </a:extLst>
                </a:gridCol>
                <a:gridCol w="2633981">
                  <a:extLst>
                    <a:ext uri="{9D8B030D-6E8A-4147-A177-3AD203B41FA5}">
                      <a16:colId xmlns:a16="http://schemas.microsoft.com/office/drawing/2014/main" val="2289823653"/>
                    </a:ext>
                  </a:extLst>
                </a:gridCol>
              </a:tblGrid>
              <a:tr h="1553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Goals List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(Planning is linked to personal goals)</a:t>
                      </a:r>
                    </a:p>
                  </a:txBody>
                  <a:tcPr marL="117066" marR="1170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What could get in the way- barriers</a:t>
                      </a:r>
                    </a:p>
                  </a:txBody>
                  <a:tcPr marL="117066" marR="1170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What I can do to remove barriers</a:t>
                      </a:r>
                    </a:p>
                  </a:txBody>
                  <a:tcPr marL="117066" marR="1170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Who could help and support me</a:t>
                      </a:r>
                    </a:p>
                  </a:txBody>
                  <a:tcPr marL="117066" marR="1170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17522"/>
                  </a:ext>
                </a:extLst>
              </a:tr>
              <a:tr h="2593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Finding alternative activities to gambling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7066" marR="1170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Don’t have any hobbies</a:t>
                      </a:r>
                    </a:p>
                  </a:txBody>
                  <a:tcPr marL="117066" marR="1170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Identify interests and join a group or club</a:t>
                      </a:r>
                    </a:p>
                  </a:txBody>
                  <a:tcPr marL="117066" marR="1170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partner; my friends; check the internet for possibilities</a:t>
                      </a:r>
                    </a:p>
                  </a:txBody>
                  <a:tcPr marL="117066" marR="1170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22981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C95A522-4C11-A648-A039-FDC8281491D1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07468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1BC5A0-FFC9-A64E-A59F-E14CB748F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331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DC0705"/>
                </a:solidFill>
                <a:latin typeface="+mn-lt"/>
                <a:cs typeface="Arial" panose="020B0604020202020204" pitchFamily="34" charset="0"/>
              </a:rPr>
              <a:t>Services providing help for gambling harm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2E3B75-218C-324A-97DC-C461572B6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356"/>
            <a:ext cx="10801026" cy="4802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>
                <a:cs typeface="Arial" panose="020B0604020202020204" pitchFamily="34" charset="0"/>
              </a:rPr>
              <a:t>Gambling Helpline: free call in NZ (0800 654 655)</a:t>
            </a:r>
          </a:p>
          <a:p>
            <a:endParaRPr lang="en-US" sz="20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cs typeface="Arial" panose="020B0604020202020204" pitchFamily="34" charset="0"/>
              </a:rPr>
              <a:t>National face-to-face services</a:t>
            </a:r>
            <a:r>
              <a:rPr lang="en-US" sz="2000" dirty="0"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cs typeface="Arial" panose="020B0604020202020204" pitchFamily="34" charset="0"/>
              </a:rPr>
              <a:t>Salvation Army Oasis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Problem Gambling Foundation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cs typeface="Arial" panose="020B0604020202020204" pitchFamily="34" charset="0"/>
              </a:rPr>
              <a:t>Cultural services (Auckland):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cs typeface="Arial" panose="020B0604020202020204" pitchFamily="34" charset="0"/>
              </a:rPr>
              <a:t>Te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Piringa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Tupono</a:t>
            </a:r>
            <a:r>
              <a:rPr lang="en-US" sz="2000" dirty="0">
                <a:cs typeface="Arial" panose="020B0604020202020204" pitchFamily="34" charset="0"/>
              </a:rPr>
              <a:t> at </a:t>
            </a:r>
            <a:r>
              <a:rPr lang="en-US" sz="2000" dirty="0" err="1">
                <a:cs typeface="Arial" panose="020B0604020202020204" pitchFamily="34" charset="0"/>
              </a:rPr>
              <a:t>Raukura</a:t>
            </a:r>
            <a:r>
              <a:rPr lang="en-US" sz="2000" dirty="0">
                <a:cs typeface="Arial" panose="020B0604020202020204" pitchFamily="34" charset="0"/>
              </a:rPr>
              <a:t> Hauora o Tainui (Maori service)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cs typeface="Arial" panose="020B0604020202020204" pitchFamily="34" charset="0"/>
              </a:rPr>
              <a:t>Tupu</a:t>
            </a:r>
            <a:r>
              <a:rPr lang="en-US" sz="2000" dirty="0">
                <a:cs typeface="Arial" panose="020B0604020202020204" pitchFamily="34" charset="0"/>
              </a:rPr>
              <a:t> (Pacific service)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>
                <a:cs typeface="Arial" panose="020B0604020202020204" pitchFamily="34" charset="0"/>
              </a:rPr>
              <a:t>Pasifica</a:t>
            </a:r>
            <a:r>
              <a:rPr lang="en-US" sz="2000" dirty="0">
                <a:cs typeface="Arial" panose="020B0604020202020204" pitchFamily="34" charset="0"/>
              </a:rPr>
              <a:t> Ola </a:t>
            </a:r>
            <a:r>
              <a:rPr lang="en-US" sz="2000" dirty="0" err="1">
                <a:cs typeface="Arial" panose="020B0604020202020204" pitchFamily="34" charset="0"/>
              </a:rPr>
              <a:t>Lelei</a:t>
            </a:r>
            <a:r>
              <a:rPr lang="en-US" sz="2000" dirty="0">
                <a:cs typeface="Arial" panose="020B0604020202020204" pitchFamily="34" charset="0"/>
              </a:rPr>
              <a:t> at South Seas (Pacific service)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cs typeface="Arial" panose="020B0604020202020204" pitchFamily="34" charset="0"/>
              </a:rPr>
              <a:t>Asian Family Services</a:t>
            </a:r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cs typeface="Arial" panose="020B0604020202020204" pitchFamily="34" charset="0"/>
              </a:rPr>
              <a:t>All services offer help to family members as well as those suffering gambling harm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FBBAC4-FA52-E647-8F64-A82E7B2F346B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79070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8869DAF-9778-0540-8888-A2C64362C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3778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NZ" altLang="en-US" sz="3600" b="1" dirty="0">
                <a:solidFill>
                  <a:srgbClr val="DC0705"/>
                </a:solidFill>
                <a:latin typeface="+mn-lt"/>
                <a:cs typeface="Arial" panose="020B0604020202020204" pitchFamily="34" charset="0"/>
              </a:rPr>
              <a:t>Outline of the six-week programme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C58A63F-4896-ED4C-A256-185B8307E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00039" y="1951348"/>
            <a:ext cx="8776008" cy="45596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/>
              <a:t>Week one: Assertiveness and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/>
              <a:t>Week two: CBT/Management of feelings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/>
              <a:t>Week three: Grief and change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/>
              <a:t>Week four: Budgeting/Lifestyle/Legal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/>
              <a:t>Week five: Relaxation and leisure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400" dirty="0"/>
              <a:t>Week six: Relapse Prevention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E88EF-52E0-1B42-B4EF-D88B5BED0C34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69825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778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Rules and Guidelines for our Group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2254" y="1851103"/>
            <a:ext cx="9491546" cy="43258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Group round - what is most im</a:t>
            </a:r>
            <a:r>
              <a:rPr lang="en-US" sz="2400" dirty="0">
                <a:cs typeface="Arial" panose="020B0604020202020204" pitchFamily="34" charset="0"/>
              </a:rPr>
              <a:t>portant for everyone?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Confidentiality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Safety – how do we keep everyone safe? Any individual needs?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Having your say/listening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cs typeface="Arial" panose="020B0604020202020204" pitchFamily="34" charset="0"/>
              </a:rPr>
              <a:t>Mutual respect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Mutual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66469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893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  <a:cs typeface="Arial" panose="020B0604020202020204" pitchFamily="34" charset="0"/>
              </a:rPr>
              <a:t>Assertiveness and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248AF-A62B-3D49-88A2-2B897CD7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879" y="1913641"/>
            <a:ext cx="10013794" cy="42633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400" dirty="0">
                <a:cs typeface="Arial" panose="020B0604020202020204" pitchFamily="34" charset="0"/>
              </a:rPr>
              <a:t>We’re all somewhere on this line: Passive – Aggressive – Assertive (discuss)</a:t>
            </a:r>
          </a:p>
          <a:p>
            <a:pPr marL="444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2400" dirty="0">
                <a:cs typeface="Arial" panose="020B0604020202020204" pitchFamily="34" charset="0"/>
              </a:rPr>
              <a:t>Bill of ‘Assertive rights’ (handout)</a:t>
            </a:r>
          </a:p>
          <a:p>
            <a:pPr marL="444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2400" dirty="0">
                <a:cs typeface="Arial" panose="020B0604020202020204" pitchFamily="34" charset="0"/>
              </a:rPr>
              <a:t>Exercise: ‘Talker and Listener’ (one and two) in pairs and feedback to group how they both felt</a:t>
            </a:r>
          </a:p>
          <a:p>
            <a:pPr marL="444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2400" dirty="0">
                <a:cs typeface="Arial" panose="020B0604020202020204" pitchFamily="34" charset="0"/>
              </a:rPr>
              <a:t>‘Active listening’ (handout – discuss)</a:t>
            </a:r>
          </a:p>
          <a:p>
            <a:endParaRPr lang="en-GB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17913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953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Assertiveness in Relationships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195"/>
            <a:ext cx="10515600" cy="43927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Constructive communication and giving feedback (refer to handout)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Exercise: giving feedback (pairs) – select a scenario chosen by the group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The importance of being able to say “no” and its importance in relapse prevention e.g. avoiding gambling situations by saying “no” at the right time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Can set up a role-play with someone suggesting going to the pub for a drink (the local where you gambled) and the partner finds a way to decline invitations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Feed back to group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100006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73766"/>
            <a:ext cx="12192000" cy="724829"/>
          </a:xfrm>
        </p:spPr>
        <p:txBody>
          <a:bodyPr anchor="ctr"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 Week Two: CBT/Management of feelings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698596"/>
            <a:ext cx="12192000" cy="724828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Learning to cope with feelings without gambling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236300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892A-8DAA-DC43-9927-583A6C06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7785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DC0705"/>
                </a:solidFill>
                <a:latin typeface="+mn-lt"/>
              </a:rPr>
              <a:t>Feelings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E4349-A1FE-404C-B07B-C6B0FAA90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650"/>
            <a:ext cx="10515600" cy="4359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Feelings are not right or wrong – they happen – what you do with them counts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How you act on a feeling is a choice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Feelings are influenced by what we believe about ourselves, others and situations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The ABC of CBT (handout - discuss)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Discuss: Processing feelings in positive ways (thoughts that generate feelings can be changed, with positive results)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cs typeface="Arial" panose="020B0604020202020204" pitchFamily="34" charset="0"/>
              </a:rPr>
              <a:t>How can this influence actions in future in regard to gambling?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949FD-81EA-E045-8A22-047B334951BD}"/>
              </a:ext>
            </a:extLst>
          </p:cNvPr>
          <p:cNvSpPr/>
          <p:nvPr/>
        </p:nvSpPr>
        <p:spPr>
          <a:xfrm>
            <a:off x="0" y="6494356"/>
            <a:ext cx="12192000" cy="379141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50800" dir="168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pc="300" dirty="0"/>
              <a:t>Odyssey     |    The Salvation Army Oasis     |    ABACUS</a:t>
            </a:r>
          </a:p>
        </p:txBody>
      </p:sp>
    </p:spTree>
    <p:extLst>
      <p:ext uri="{BB962C8B-B14F-4D97-AF65-F5344CB8AC3E}">
        <p14:creationId xmlns:p14="http://schemas.microsoft.com/office/powerpoint/2010/main" val="33327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2344</Words>
  <Application>Microsoft Macintosh PowerPoint</Application>
  <PresentationFormat>Widescreen</PresentationFormat>
  <Paragraphs>288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ＭＳ Ｐゴシック</vt:lpstr>
      <vt:lpstr>Osaka</vt:lpstr>
      <vt:lpstr>Arial</vt:lpstr>
      <vt:lpstr>Calibri</vt:lpstr>
      <vt:lpstr>Calibri Light</vt:lpstr>
      <vt:lpstr>Office Theme</vt:lpstr>
      <vt:lpstr>PowerPoint Presentation</vt:lpstr>
      <vt:lpstr> Week One: Assertiveness and Communication</vt:lpstr>
      <vt:lpstr>Welcome and Introductions</vt:lpstr>
      <vt:lpstr>Outline of the six-week programme</vt:lpstr>
      <vt:lpstr>Rules and Guidelines for our Group</vt:lpstr>
      <vt:lpstr>Assertiveness and Communication</vt:lpstr>
      <vt:lpstr>Assertiveness in Relationships</vt:lpstr>
      <vt:lpstr> Week Two: CBT/Management of feelings</vt:lpstr>
      <vt:lpstr>Feelings</vt:lpstr>
      <vt:lpstr>Assertive vs aggressive</vt:lpstr>
      <vt:lpstr>Short and Long-Term Outcomes of being Passive/Aggressive</vt:lpstr>
      <vt:lpstr>Resolving Conflict Respectfully (De-escalation skills)</vt:lpstr>
      <vt:lpstr>Week Three: Grief and Change</vt:lpstr>
      <vt:lpstr>Grief and Loss</vt:lpstr>
      <vt:lpstr>Trauma, Mental Health and Addictions</vt:lpstr>
      <vt:lpstr>Motivation for Change</vt:lpstr>
      <vt:lpstr>Week Four: Budgeting, lifestyle, Legal</vt:lpstr>
      <vt:lpstr>Impact of Gambling Addiction on Others</vt:lpstr>
      <vt:lpstr>Budgeting/Financial literacy</vt:lpstr>
      <vt:lpstr>Lifestyle Balance, Mental and Physical health</vt:lpstr>
      <vt:lpstr>Legal Issues</vt:lpstr>
      <vt:lpstr>Week Five: Relaxation and Leisure</vt:lpstr>
      <vt:lpstr>Finding Alternatives for Your Time after Stopping Gambling</vt:lpstr>
      <vt:lpstr>How to Deal With Stress</vt:lpstr>
      <vt:lpstr>How to Deal With Stress</vt:lpstr>
      <vt:lpstr>Week Six: Relapse Prevention</vt:lpstr>
      <vt:lpstr>Developing a Personal Relapse Prevention Plan</vt:lpstr>
      <vt:lpstr>Gambling Diary (mood monitor) CBT Tool</vt:lpstr>
      <vt:lpstr>Cues and Triggers</vt:lpstr>
      <vt:lpstr>Early Warning Signs</vt:lpstr>
      <vt:lpstr>High-Risk Situations</vt:lpstr>
      <vt:lpstr>Maintenance of Change</vt:lpstr>
      <vt:lpstr>Setting Personal Goals</vt:lpstr>
      <vt:lpstr>Identifying Goals (can use CBT tools)</vt:lpstr>
      <vt:lpstr>Services providing help for gambling harm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Goulding</dc:creator>
  <cp:lastModifiedBy>Paul</cp:lastModifiedBy>
  <cp:revision>197</cp:revision>
  <cp:lastPrinted>2018-07-16T03:02:09Z</cp:lastPrinted>
  <dcterms:created xsi:type="dcterms:W3CDTF">2018-06-14T02:44:33Z</dcterms:created>
  <dcterms:modified xsi:type="dcterms:W3CDTF">2018-07-16T03:28:38Z</dcterms:modified>
</cp:coreProperties>
</file>